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4"/>
  </p:notesMasterIdLst>
  <p:sldIdLst>
    <p:sldId id="256" r:id="rId2"/>
    <p:sldId id="260" r:id="rId3"/>
    <p:sldId id="331" r:id="rId4"/>
    <p:sldId id="332" r:id="rId5"/>
    <p:sldId id="355" r:id="rId6"/>
    <p:sldId id="333" r:id="rId7"/>
    <p:sldId id="334" r:id="rId8"/>
    <p:sldId id="349" r:id="rId9"/>
    <p:sldId id="350" r:id="rId10"/>
    <p:sldId id="351" r:id="rId11"/>
    <p:sldId id="354" r:id="rId12"/>
    <p:sldId id="352" r:id="rId13"/>
    <p:sldId id="353" r:id="rId14"/>
    <p:sldId id="335" r:id="rId15"/>
    <p:sldId id="336" r:id="rId16"/>
    <p:sldId id="340" r:id="rId17"/>
    <p:sldId id="341" r:id="rId18"/>
    <p:sldId id="337" r:id="rId19"/>
    <p:sldId id="338" r:id="rId20"/>
    <p:sldId id="339" r:id="rId21"/>
    <p:sldId id="268" r:id="rId22"/>
    <p:sldId id="329" r:id="rId23"/>
    <p:sldId id="300" r:id="rId24"/>
    <p:sldId id="301" r:id="rId25"/>
    <p:sldId id="342" r:id="rId26"/>
    <p:sldId id="344" r:id="rId27"/>
    <p:sldId id="345" r:id="rId28"/>
    <p:sldId id="346" r:id="rId29"/>
    <p:sldId id="313" r:id="rId30"/>
    <p:sldId id="315" r:id="rId31"/>
    <p:sldId id="316" r:id="rId32"/>
    <p:sldId id="317" r:id="rId33"/>
    <p:sldId id="318" r:id="rId34"/>
    <p:sldId id="343" r:id="rId35"/>
    <p:sldId id="289" r:id="rId36"/>
    <p:sldId id="293" r:id="rId37"/>
    <p:sldId id="283" r:id="rId38"/>
    <p:sldId id="319" r:id="rId39"/>
    <p:sldId id="320" r:id="rId40"/>
    <p:sldId id="348" r:id="rId41"/>
    <p:sldId id="330" r:id="rId42"/>
    <p:sldId id="347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6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C56B61-213B-487E-96DD-33FF852244B9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6146D0-4462-4F62-8531-694E86C96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F11B76-67F7-4575-A8B9-89B496C48231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06608B-366D-4AA9-9E64-AC238EC971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7342E-909C-4DEE-8DE4-033566DDDA95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82407-A68A-4D77-A6BF-290FDA150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69AA-69A5-4E18-819F-54B557E59B10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81B2F-2921-44E3-89F3-A71A13F6F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227CA76-3F0A-455E-A1A9-40E6984B4C8A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D8EC23-4476-44C2-A295-2D8B34D46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B9AB1-89FD-4E93-A2C3-E647F365B51A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EA64B-0C6F-4981-9E0D-B1F8607286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36B64-0888-4E46-8BC8-F8EA75E1A338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175A9-E017-4904-85DE-AF4DF318C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65163F-A020-46E0-A364-57042498AB66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F2AC51-A95D-45F7-B575-29BA8F7D9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DC8827-F9C4-4F17-B86B-C407098C4A86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9057B48-46E8-4E80-B7AA-FCB64A5D0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3B20014-E55E-4467-818B-779A643D5398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478D6B-C88B-440D-ACFF-8550ADAB2A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44C9A-5AC4-430F-A82C-E5F03D13A37A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05C3A-A9F9-4BD2-AC92-C5FB2737B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EDF7B2F-84B2-4EBE-A691-2DE5E1549A74}" type="datetimeFigureOut">
              <a:rPr lang="ru-RU"/>
              <a:pPr>
                <a:defRPr/>
              </a:pPr>
              <a:t>16.06.2015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24E70E6-4A2F-4FE8-9B62-126C418A8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32" r:id="rId3"/>
    <p:sldLayoutId id="2147483729" r:id="rId4"/>
    <p:sldLayoutId id="2147483728" r:id="rId5"/>
    <p:sldLayoutId id="2147483733" r:id="rId6"/>
    <p:sldLayoutId id="2147483734" r:id="rId7"/>
    <p:sldLayoutId id="2147483735" r:id="rId8"/>
    <p:sldLayoutId id="2147483727" r:id="rId9"/>
    <p:sldLayoutId id="2147483726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331913" y="620713"/>
            <a:ext cx="7407275" cy="1473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4000" smtClean="0">
                <a:effectLst/>
                <a:latin typeface="Arial" charset="0"/>
              </a:rPr>
              <a:t>Специальная педагогика</a:t>
            </a:r>
            <a:r>
              <a:rPr lang="ru-RU" smtClean="0">
                <a:effectLst/>
              </a:rPr>
              <a:t>. </a:t>
            </a:r>
            <a:r>
              <a:rPr lang="ru-RU" sz="3000" smtClean="0">
                <a:effectLst/>
              </a:rPr>
              <a:t>(объект, предмет, цели, категории)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8888" y="5229225"/>
            <a:ext cx="7405687" cy="1752600"/>
          </a:xfrm>
        </p:spPr>
        <p:txBody>
          <a:bodyPr/>
          <a:lstStyle/>
          <a:p>
            <a:pPr marL="26988" algn="ctr"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002060"/>
                </a:solidFill>
                <a:latin typeface="Monotype Corsiva" pitchFamily="66" charset="0"/>
              </a:rPr>
              <a:t>Герасимова В.В., кандидат психологических наук, старший преподаватель кафедры общей и коррекционной (специальной) психологии ГАОУ  ДПО ИРО РТ</a:t>
            </a:r>
          </a:p>
          <a:p>
            <a:pPr marL="26988" eaLnBrk="1" hangingPunct="1">
              <a:lnSpc>
                <a:spcPct val="90000"/>
              </a:lnSpc>
            </a:pPr>
            <a:endParaRPr lang="ru-RU" sz="2400" smtClean="0">
              <a:solidFill>
                <a:srgbClr val="320E04"/>
              </a:solidFill>
            </a:endParaRPr>
          </a:p>
        </p:txBody>
      </p:sp>
      <p:pic>
        <p:nvPicPr>
          <p:cNvPr id="13316" name="Picture 4" descr="дети-инвалид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2997200"/>
            <a:ext cx="3086100" cy="159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/>
          </p:cNvSpPr>
          <p:nvPr>
            <p:ph type="body" idx="4294967295"/>
          </p:nvPr>
        </p:nvSpPr>
        <p:spPr>
          <a:xfrm>
            <a:off x="1258888" y="1125538"/>
            <a:ext cx="7499350" cy="480060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800" smtClean="0">
                <a:solidFill>
                  <a:srgbClr val="000066"/>
                </a:solidFill>
              </a:rPr>
              <a:t>«Если слепой или глухой ребенок достигает в развитии того же, что и нормальный, то дети с дефектом достигают этого иным способом, на ином пути, иными средствами, и для педагога особенно важно знать своеобразие пути, по которому он должен повести ребенка»…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8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800" smtClean="0">
                <a:solidFill>
                  <a:srgbClr val="000066"/>
                </a:solidFill>
              </a:rPr>
              <a:t>…«Именно для того, чтобы дефективный ребенок мог достичь того же, что и нормальный, следует применять совершенно особые средства»     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800" smtClean="0">
                <a:solidFill>
                  <a:srgbClr val="000066"/>
                </a:solidFill>
              </a:rPr>
              <a:t>                                                                Л.С. Выготский</a:t>
            </a:r>
            <a:r>
              <a:rPr lang="ru-RU" sz="2800" smtClean="0"/>
              <a:t>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900" smtClean="0">
                <a:effectLst/>
              </a:rPr>
              <a:t>Задачи специальной педагогики </a:t>
            </a:r>
          </a:p>
        </p:txBody>
      </p:sp>
      <p:sp>
        <p:nvSpPr>
          <p:cNvPr id="6349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/>
              <a:t>— </a:t>
            </a:r>
            <a:r>
              <a:rPr lang="ru-RU" sz="2000" smtClean="0">
                <a:solidFill>
                  <a:srgbClr val="000066"/>
                </a:solidFill>
              </a:rPr>
              <a:t>изучает педагогические закономерности развития личности в условиях ограниченных возможностей жизнедеятельности;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— в соответствии со структурой нарушения и социально-личностным условиями его проявления определяет коррекционные и компенсаторные возможности конкретного человека с конкретны нарушением;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0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— определяет и обосновывает построение педагогических классификаций лиц с ограниченными возможностями здоровья и жизнедеятельности;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0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— изучает закономерности специального образования, существующие педагогические системы образования лиц с ограниченными возможностями, прогнозирует возникновение и развитие новых педагогических систем;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900" smtClean="0">
                <a:effectLst/>
              </a:rPr>
              <a:t>Задачи специальной педагогики </a:t>
            </a:r>
          </a:p>
        </p:txBody>
      </p:sp>
      <p:sp>
        <p:nvSpPr>
          <p:cNvPr id="6144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/>
              <a:t>— </a:t>
            </a:r>
            <a:r>
              <a:rPr lang="ru-RU" sz="2000" smtClean="0">
                <a:solidFill>
                  <a:srgbClr val="000066"/>
                </a:solidFill>
              </a:rPr>
              <a:t>разрабатывает научные основы содержания образования, принципы, методы, технологии, организационные условия специального образования; разрабатывает и реализует образовательные коррекционно-педагогические, компенсационные и реабилитационные программы образования лиц с ограниченными возможностями;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0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— изучает и осуществляет процессы социального и средового адаптирования, абилитации и реабилитации, интеграции лиц с ограниченными возможностями на различных ступенях жизненного цикла человека;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0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— разрабатывает и реализует программы профориентации, профконсультирования, профессиональной подготовки, социально-трудовой адаптации лиц с ограниченной трудоспособностью;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900" smtClean="0">
                <a:effectLst/>
              </a:rPr>
              <a:t>Задачи специальной педагогики </a:t>
            </a:r>
          </a:p>
        </p:txBody>
      </p:sp>
      <p:sp>
        <p:nvSpPr>
          <p:cNvPr id="62467" name="Rectangle 3"/>
          <p:cNvSpPr>
            <a:spLocks noGrp="1"/>
          </p:cNvSpPr>
          <p:nvPr>
            <p:ph type="body" idx="4294967295"/>
          </p:nvPr>
        </p:nvSpPr>
        <p:spPr>
          <a:xfrm>
            <a:off x="1435100" y="1447800"/>
            <a:ext cx="7499350" cy="514985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/>
              <a:t>—</a:t>
            </a:r>
            <a:r>
              <a:rPr lang="ru-RU" sz="2400" smtClean="0">
                <a:solidFill>
                  <a:srgbClr val="000066"/>
                </a:solidFill>
              </a:rPr>
              <a:t>взаимодействует с социальной педагогикой по всем проблемам, относящимся к людям, имеющим ограниченные возможности жизнедеятельности и выходящим за рамки общепринятого социокультурного стандарта;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4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66"/>
                </a:solidFill>
              </a:rPr>
              <a:t>— исследует, разрабатывает и реализует педагогические средства и механизмы профилактики возникновения нарушений развития;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4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66"/>
                </a:solidFill>
              </a:rPr>
              <a:t>—совместно с общей педагогикой разрабатывает и реализует концепцию интеграции в образовании и социокультурной сфере, осуществляет психолого-педагогическую подготовку родителей, имеющих детей с ограниченными возможностями здоровья и жизнедеятельности.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Упорядочение понятийно-терминологического аппарата специальной педагогики</a:t>
            </a:r>
            <a:r>
              <a:rPr lang="ru-RU" sz="3900" smtClean="0">
                <a:effectLst/>
              </a:rPr>
              <a:t> 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idx="4294967295"/>
          </p:nvPr>
        </p:nvSpPr>
        <p:spPr>
          <a:xfrm>
            <a:off x="1476375" y="1628775"/>
            <a:ext cx="7499350" cy="480060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1800" smtClean="0">
                <a:solidFill>
                  <a:srgbClr val="000066"/>
                </a:solidFill>
              </a:rPr>
              <a:t>Осуществляется смысление следующего: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ряд используемых понятий постепенно перестает вмещать новый опыт, неизбежно накапливающийся с развитием специального образования и смежных отраслей знания, требуется смена терминов на основе обсуждения и договоренности в научном сообществе;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новые факты и явления могут приходить в специальную педагогику с теми обозначениями, которые они уже получили в других смежных со специальной педагогикой отраслях знания;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задачей специальной педагогики является в этом случае нахождение собственных педагогических терминов, которые бы отражали специфическую образовательную сущность данного объекта или явления;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в связи с этим можно говорить об объективном существовании параллельной терминологии в специальной педагогике и смежных с ней предметных областях;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употребление того или иного термина должно соответствовать проблемно-предметному контексту (т. е. тому, к какой предметной сфере эта проблема относится).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900" smtClean="0">
                <a:effectLst/>
              </a:rPr>
              <a:t>Основные категории специальной педагогики </a:t>
            </a:r>
          </a:p>
        </p:txBody>
      </p:sp>
      <p:sp>
        <p:nvSpPr>
          <p:cNvPr id="45059" name="Rectangle 3"/>
          <p:cNvSpPr>
            <a:spLocks noGrp="1"/>
          </p:cNvSpPr>
          <p:nvPr>
            <p:ph type="body" idx="4294967295"/>
          </p:nvPr>
        </p:nvSpPr>
        <p:spPr>
          <a:xfrm>
            <a:off x="1476375" y="1557338"/>
            <a:ext cx="749935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Формирование</a:t>
            </a:r>
            <a:r>
              <a:rPr lang="ru-RU" sz="2000" smtClean="0">
                <a:solidFill>
                  <a:srgbClr val="000066"/>
                </a:solidFill>
              </a:rPr>
              <a:t> - процесс становления человека как социального существа под воздействием всех без исключения факторов: биологических, социальных, экономических, идеологических, психологических и т. д. Формирование подразумевает некую законченность становления человека, достижение заданного уровня зрелости, придание необходимой формы, человеческого образа.</a:t>
            </a:r>
            <a:endParaRPr lang="ru-RU" sz="20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Развитие</a:t>
            </a:r>
            <a:r>
              <a:rPr lang="ru-RU" sz="2000" b="1" smtClean="0">
                <a:solidFill>
                  <a:srgbClr val="000066"/>
                </a:solidFill>
              </a:rPr>
              <a:t> </a:t>
            </a:r>
            <a:r>
              <a:rPr lang="ru-RU" sz="2000" smtClean="0">
                <a:solidFill>
                  <a:srgbClr val="000066"/>
                </a:solidFill>
              </a:rPr>
              <a:t>- это процесс и результат количественных и качественных преобразований в организме и сознании Человека. Оно связано с постоянными, непрекращающимися изменениями/переходами из одного состояния в другое, восхождением от простого к сложному, от низшего к высшему.</a:t>
            </a:r>
            <a:endParaRPr lang="ru-RU" sz="20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Отклоняющееся развитие</a:t>
            </a:r>
            <a:r>
              <a:rPr lang="ru-RU" sz="2000" smtClean="0">
                <a:solidFill>
                  <a:srgbClr val="000066"/>
                </a:solidFill>
              </a:rPr>
              <a:t> - такое развитие, которое не подчиняется общим законам, развитие индивидуальное, во многом нестандартное, всегда непонятное, сложное, противоречивое.</a:t>
            </a:r>
            <a:endParaRPr lang="ru-RU" sz="20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Коррекция развития</a:t>
            </a:r>
            <a:r>
              <a:rPr lang="ru-RU" sz="2000" smtClean="0">
                <a:solidFill>
                  <a:srgbClr val="000066"/>
                </a:solidFill>
              </a:rPr>
              <a:t> - направление развития ребенка в нормальное русло.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900" smtClean="0">
                <a:effectLst/>
              </a:rPr>
              <a:t>Основные категории специальной педагогики </a:t>
            </a:r>
          </a:p>
        </p:txBody>
      </p:sp>
      <p:sp>
        <p:nvSpPr>
          <p:cNvPr id="49155" name="Rectangle 3"/>
          <p:cNvSpPr>
            <a:spLocks noGrp="1"/>
          </p:cNvSpPr>
          <p:nvPr>
            <p:ph type="body" idx="4294967295"/>
          </p:nvPr>
        </p:nvSpPr>
        <p:spPr>
          <a:xfrm>
            <a:off x="1258888" y="1557338"/>
            <a:ext cx="7716837" cy="53006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Воспитание</a:t>
            </a:r>
            <a:r>
              <a:rPr lang="ru-RU" sz="2000" b="1" smtClean="0">
                <a:solidFill>
                  <a:srgbClr val="A50021"/>
                </a:solidFill>
              </a:rPr>
              <a:t> </a:t>
            </a:r>
            <a:r>
              <a:rPr lang="ru-RU" sz="2000" smtClean="0"/>
              <a:t>- </a:t>
            </a:r>
            <a:r>
              <a:rPr lang="ru-RU" sz="2000" smtClean="0">
                <a:solidFill>
                  <a:srgbClr val="000066"/>
                </a:solidFill>
              </a:rPr>
              <a:t>целенаправленный и организованный процесс формирования личности. В широком педагогическом смысле воспитание - это специально организованное, целенаправленное и управляемое воздействие на ученика с целью формирования у него заданных качеств, осуществляемое в семье и учебно-воспитательных учреждениях. В узком педагогическом смысле воспитание - это процесс и результат воспитательной работы, направленной на решение конкретных воспитательных задач.</a:t>
            </a:r>
            <a:endParaRPr lang="ru-RU" sz="20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Обучение</a:t>
            </a:r>
            <a:r>
              <a:rPr lang="ru-RU" sz="2000" b="1" smtClean="0">
                <a:solidFill>
                  <a:srgbClr val="A50021"/>
                </a:solidFill>
              </a:rPr>
              <a:t> </a:t>
            </a:r>
            <a:r>
              <a:rPr lang="ru-RU" sz="2000" smtClean="0"/>
              <a:t>- </a:t>
            </a:r>
            <a:r>
              <a:rPr lang="ru-RU" sz="2000" smtClean="0">
                <a:solidFill>
                  <a:srgbClr val="000066"/>
                </a:solidFill>
              </a:rPr>
              <a:t>специально организованный, целенаправленный и управляемый процесс взаимодействия учителей и учеников, результатом которого является усвоение знаний, умений, навыков, формирование мировоззрения, развитие умственных сил, дарований и возможностей учеников в соответствии с поставленными целями.</a:t>
            </a:r>
            <a:endParaRPr lang="ru-RU" sz="20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Образование</a:t>
            </a:r>
            <a:r>
              <a:rPr lang="ru-RU" sz="2000" b="1" smtClean="0">
                <a:solidFill>
                  <a:srgbClr val="A50021"/>
                </a:solidFill>
              </a:rPr>
              <a:t> </a:t>
            </a:r>
            <a:r>
              <a:rPr lang="ru-RU" sz="2000" smtClean="0"/>
              <a:t>- </a:t>
            </a:r>
            <a:r>
              <a:rPr lang="ru-RU" sz="2000" smtClean="0">
                <a:solidFill>
                  <a:srgbClr val="000066"/>
                </a:solidFill>
              </a:rPr>
              <a:t>результат обучения. Это система накопленных в процессе обучения знаний, умений, навыков, способов мышления, которыми овладел ученик. Главный критерий образованности - системность знаний и системность мышления, гуманный аспект их применения.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900" smtClean="0">
                <a:effectLst/>
              </a:rPr>
              <a:t>Основные категории специальной педагогики 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4294967295"/>
          </p:nvPr>
        </p:nvSpPr>
        <p:spPr>
          <a:xfrm>
            <a:off x="1258888" y="1557338"/>
            <a:ext cx="7716837" cy="53006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Поведение</a:t>
            </a:r>
            <a:r>
              <a:rPr lang="ru-RU" sz="2000" smtClean="0">
                <a:solidFill>
                  <a:srgbClr val="000066"/>
                </a:solidFill>
              </a:rPr>
              <a:t> - общее название всего того, что делает ребенок, подросток. В узком смысле это выполнение учеником установленных норм и правил.</a:t>
            </a:r>
            <a:endParaRPr lang="ru-RU" sz="20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Девиантное (отклоняющееся) поведение</a:t>
            </a:r>
            <a:r>
              <a:rPr lang="ru-RU" sz="2000" smtClean="0">
                <a:solidFill>
                  <a:srgbClr val="000066"/>
                </a:solidFill>
              </a:rPr>
              <a:t> - поведение, вышедшее из общепринятой нормы, вредное для ребенка и для общества, мешающее ребенку нормально адаптироваться в социальной жизни. Устоявшегося определения девиантного (отклоняющегося) поведения пока нет, различные ученые вкладывают в него неодинаковый смысл.</a:t>
            </a:r>
            <a:endParaRPr lang="ru-RU" sz="20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Коррекция поведения</a:t>
            </a:r>
            <a:r>
              <a:rPr lang="ru-RU" sz="2000" smtClean="0">
                <a:solidFill>
                  <a:srgbClr val="000066"/>
                </a:solidFill>
              </a:rPr>
              <a:t> - исправление поведения ребенка, подростка педагогическими методами.</a:t>
            </a:r>
            <a:endParaRPr lang="ru-RU" sz="20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smtClean="0">
                <a:solidFill>
                  <a:srgbClr val="A50021"/>
                </a:solidFill>
              </a:rPr>
              <a:t>Коррекционная методика</a:t>
            </a:r>
            <a:r>
              <a:rPr lang="ru-RU" sz="2000" smtClean="0">
                <a:solidFill>
                  <a:srgbClr val="000066"/>
                </a:solidFill>
              </a:rPr>
              <a:t> - единство средств и форм влияния на детей, подростков, обеспечивающее достижение намеченной цели. Практическая польза коррекционного воспитания весьма значительна. Своевременная и грамотная коррекция всегда дает положительные результаты. Никогда не ведут к положительным сдвигам безразличие, бездействие, нежелание помочь.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smtClean="0">
                <a:effectLst/>
              </a:rPr>
              <a:t>Ведущие категории специальной педагогики</a:t>
            </a:r>
            <a:r>
              <a:rPr lang="ru-RU" smtClean="0">
                <a:effectLst/>
              </a:rPr>
              <a:t> </a:t>
            </a:r>
          </a:p>
        </p:txBody>
      </p:sp>
      <p:sp>
        <p:nvSpPr>
          <p:cNvPr id="4608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9215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z="2400" i="1" smtClean="0"/>
              <a:t>Воспитание детей с проблемами в развитии</a:t>
            </a:r>
            <a:r>
              <a:rPr lang="ru-RU" sz="2400" smtClean="0"/>
              <a:t> </a:t>
            </a:r>
          </a:p>
          <a:p>
            <a:pPr marL="69215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z="2400" i="1" smtClean="0"/>
              <a:t>Цели и задачи воспитания</a:t>
            </a:r>
            <a:r>
              <a:rPr lang="ru-RU" sz="2400" smtClean="0"/>
              <a:t> </a:t>
            </a:r>
          </a:p>
          <a:p>
            <a:pPr marL="69215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z="2400" i="1" smtClean="0"/>
              <a:t>Обучение и развитие детей с проблемами в развитии</a:t>
            </a:r>
            <a:r>
              <a:rPr lang="ru-RU" sz="2400" smtClean="0"/>
              <a:t> </a:t>
            </a:r>
          </a:p>
          <a:p>
            <a:pPr marL="69215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z="2400" i="1" smtClean="0"/>
              <a:t>Развитие аномального ребенка</a:t>
            </a:r>
            <a:r>
              <a:rPr lang="ru-RU" sz="2400" smtClean="0"/>
              <a:t> </a:t>
            </a:r>
            <a:r>
              <a:rPr lang="ru-RU" sz="1600" smtClean="0">
                <a:solidFill>
                  <a:srgbClr val="A50021"/>
                </a:solidFill>
              </a:rPr>
              <a:t>в большей степени, чем нормального, зависит от обучения. </a:t>
            </a:r>
          </a:p>
          <a:p>
            <a:pPr marL="69215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z="2400" i="1" smtClean="0"/>
              <a:t>Коррекционно-воспитательная работа, коррекция</a:t>
            </a:r>
            <a:r>
              <a:rPr lang="ru-RU" sz="2400" smtClean="0"/>
              <a:t> </a:t>
            </a:r>
          </a:p>
          <a:p>
            <a:pPr marL="69215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z="2400" i="1" smtClean="0"/>
              <a:t>Компенсация </a:t>
            </a:r>
            <a:r>
              <a:rPr lang="ru-RU" sz="1800" i="1" smtClean="0">
                <a:solidFill>
                  <a:srgbClr val="A50021"/>
                </a:solidFill>
              </a:rPr>
              <a:t>(от лат. </a:t>
            </a:r>
            <a:r>
              <a:rPr lang="en-US" sz="1800" i="1" smtClean="0">
                <a:solidFill>
                  <a:srgbClr val="A50021"/>
                </a:solidFill>
                <a:latin typeface="Corbel" pitchFamily="34" charset="0"/>
              </a:rPr>
              <a:t>compensatio</a:t>
            </a:r>
            <a:r>
              <a:rPr lang="ru-RU" sz="1800" i="1" smtClean="0">
                <a:solidFill>
                  <a:srgbClr val="A50021"/>
                </a:solidFill>
              </a:rPr>
              <a:t> — возмещение, уравновешивание)</a:t>
            </a:r>
            <a:r>
              <a:rPr lang="ru-RU" sz="2400" smtClean="0"/>
              <a:t> </a:t>
            </a:r>
          </a:p>
          <a:p>
            <a:pPr marL="69215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z="2400" i="1" smtClean="0"/>
              <a:t>Семейное воспитание</a:t>
            </a:r>
            <a:r>
              <a:rPr lang="ru-RU" sz="2400" smtClean="0"/>
              <a:t> </a:t>
            </a:r>
          </a:p>
          <a:p>
            <a:pPr marL="69215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z="2400" i="1" smtClean="0"/>
              <a:t>Медицинская</a:t>
            </a:r>
            <a:r>
              <a:rPr lang="ru-RU" sz="2400" smtClean="0"/>
              <a:t> а</a:t>
            </a:r>
            <a:r>
              <a:rPr lang="ru-RU" sz="2400" i="1" smtClean="0"/>
              <a:t>билитация и реабилитация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819150" indent="-819150" algn="ctr"/>
            <a:r>
              <a:rPr lang="ru-RU" sz="2800" b="1" smtClean="0">
                <a:effectLst/>
              </a:rPr>
              <a:t>Особенности психического развития аномальных детей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4294967295"/>
          </p:nvPr>
        </p:nvSpPr>
        <p:spPr>
          <a:xfrm>
            <a:off x="1187450" y="1447800"/>
            <a:ext cx="7747000" cy="4800600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2800" b="1" smtClean="0">
                <a:solidFill>
                  <a:srgbClr val="A50021"/>
                </a:solidFill>
              </a:rPr>
              <a:t>Развитие психики аномальных детей подчиняется тем же основным закономерностям, которые обнаруживаются в развитии нормального ребенка</a:t>
            </a:r>
            <a:r>
              <a:rPr lang="ru-RU" sz="2800" b="1" smtClean="0">
                <a:solidFill>
                  <a:srgbClr val="000066"/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цикличность психического развития;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неравномерность психического развития;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развитие отдельных психических функций на базе сформированных ранее;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пластичность нервной системы;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соотношении биологических и социальных факторов в процессе психического развития.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900" b="1" smtClean="0">
                <a:effectLst/>
              </a:rPr>
              <a:t>Общие закономерности отклоняющегося развития: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4294967295"/>
          </p:nvPr>
        </p:nvSpPr>
        <p:spPr>
          <a:xfrm>
            <a:off x="1187450" y="1989138"/>
            <a:ext cx="7747000" cy="42592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снижение способности к приему, переработке, хранению и использованию информации;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трудность словесного опосредования;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замедление процесса формирования представлений и понятий об окружающей действительности;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solidFill>
                  <a:srgbClr val="000066"/>
                </a:solidFill>
              </a:rPr>
              <a:t>риск возникновения состояний социально-психологической дезадаптированности                            				(по В.И. Лубовскому).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450" y="404813"/>
            <a:ext cx="7497763" cy="6192837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solidFill>
                  <a:srgbClr val="002060"/>
                </a:solidFill>
              </a:rPr>
              <a:t>«Инвалидность является результатом взаимодействия, которое происходит между имеющими нарушения здоровья людьми и </a:t>
            </a:r>
            <a:r>
              <a:rPr lang="ru-RU" i="1" dirty="0" err="1" smtClean="0">
                <a:solidFill>
                  <a:srgbClr val="002060"/>
                </a:solidFill>
              </a:rPr>
              <a:t>отношенческими</a:t>
            </a:r>
            <a:r>
              <a:rPr lang="ru-RU" i="1" dirty="0" smtClean="0">
                <a:solidFill>
                  <a:srgbClr val="002060"/>
                </a:solidFill>
              </a:rPr>
              <a:t> и средовыми барьерами и которое мешает их полному и эффективному участию в жизни общества наравне с другими».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 smtClean="0">
              <a:solidFill>
                <a:srgbClr val="00206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 smtClean="0">
              <a:solidFill>
                <a:srgbClr val="00206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 smtClean="0">
              <a:solidFill>
                <a:srgbClr val="002060"/>
              </a:solidFill>
            </a:endParaRPr>
          </a:p>
          <a:p>
            <a:pPr marL="365760" indent="-283464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Конвенции о правах инвалидов (2006)</a:t>
            </a:r>
            <a:endParaRPr lang="ru-RU" i="1" dirty="0" smtClean="0">
              <a:solidFill>
                <a:srgbClr val="00206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1403350" y="981075"/>
            <a:ext cx="7497763" cy="4800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500" smtClean="0"/>
              <a:t>Диапазон различий в развитии детей с ОВЗ чрезвычайно велик: от практически нормально развивающихся, испытывающих временные и относительно легко устранимые трудности, до детей с необратимым тяжелым поражением центральной нервной системы. </a:t>
            </a:r>
            <a:endParaRPr lang="ru-RU" sz="2500" smtClean="0"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endParaRPr lang="ru-RU" sz="2500" smtClean="0"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500" smtClean="0"/>
              <a:t>От ребенка, способного при специальной поддержке на равных обучаться вместе с нормально развивающимися сверстниками до детей, нуждающихся в адаптированной к их возможностям индивидуальной программе образования. При этом столь выраженный диапазон различий наблюдается не только по группе с ОВЗ в целом, но и в каждой входящей в нее категории детей.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chemeClr val="tx2">
                    <a:satMod val="130000"/>
                  </a:schemeClr>
                </a:solidFill>
              </a:rPr>
              <a:t>Федеральный закон «Об образовании в Российской Федерации» № 273-ФЗ от 29 декабря 2012 года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550" y="1447800"/>
            <a:ext cx="7962900" cy="5410200"/>
          </a:xfrm>
        </p:spPr>
        <p:txBody>
          <a:bodyPr>
            <a:normAutofit fontScale="47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обучающийся с ограниченными возможностями здоровья - физическое лицо, имеющее недостатки в физическом и (или) психологическом развитии, подтвержденные </a:t>
            </a:r>
            <a:r>
              <a:rPr lang="ru-RU" dirty="0" err="1" smtClean="0"/>
              <a:t>психолого-медико-педагогической</a:t>
            </a:r>
            <a:r>
              <a:rPr lang="ru-RU" dirty="0" smtClean="0"/>
              <a:t> комиссией и препятствующие получению образования без создания специальных условий.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индивидуальный учебный план - учебный план, обеспечивающий освоение образовательной программы на основе индивидуализации ее содержания с учетом особенностей и образовательных потребностей конкретного обучающегося;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инклюзивное образование 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адаптированная образовательная программа - образовательная программа, адаптированная для обучения лиц с ограниченными возможностями здоровья с учетом особенностей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специальные условия для получения образования обучающимися с ограниченными возможностями здоровья - условия обучения, воспитания и развития таких обучающихся, включающие в себя использование специальных образовательных программ и методов обучения и воспитания, специальных учебников, учебных пособий и дидактических материалов, специальных технических средств обучения коллективного и индивидуального пользования, предоставление услуг ассистента (помощника), оказывающего обучающимся необходимую техническую помощь, проведение групповых и индивидуальных коррекционных занятий, обеспечение доступа в здания организаций, осуществляющих образовательную деятельность, и другие условия, без которых невозможно или затруднено освоение образовательных программ обучающимися с ограниченными возможностями здоровья.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1116013" y="1341438"/>
            <a:ext cx="7673975" cy="48006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</a:rPr>
              <a:t>Закон определяет круг основных образовательных программ на каждой ступени обучения, дополнительные, профессиональные образовательные программы</a:t>
            </a:r>
            <a:endParaRPr lang="ru-RU" b="1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Социально-педагогическая деятельность при поддержке лиц с ограниченными возможностями</a:t>
            </a:r>
            <a:r>
              <a:rPr lang="ru-RU" sz="3900" smtClean="0">
                <a:effectLst/>
              </a:rPr>
              <a:t> </a:t>
            </a:r>
          </a:p>
        </p:txBody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smtClean="0">
                <a:solidFill>
                  <a:srgbClr val="000066"/>
                </a:solidFill>
              </a:rPr>
              <a:t>- это непрерывный педагогически целесообразно организованный процесс социального воспитания с учетом специфики развития личности человека с особыми потребностями на различных возрастных этапах в различных слоях общества и при участии всех социальных институтов и всех субъектов воспитания и социальной помощи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ТЕХНОЛОГИИ И МЕТОДЫ СПЕЦИАЛЬНОГО ОБРАЗОВАНИЯ</a:t>
            </a:r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/>
              <a:t>Специальная педагогика реализует принципы специального образования при помощи определенных образовательных технологий. Педагогические образовательные технологии можно рассматривать как проектирование образовательного процесса при помощи специальных методов и приемов обучения и воспитания.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Методы обучения включают в себя непосредственно методы обучения (т.е. направленные на взаимодействие педагога и учащегося) и методы учения (учебно-познавательная деятельность самих обучаемых) и подразделяются на: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1) методы организации и реализации учебно-познавательной деятельности (перцептивные, логические, гностические);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2) методы стимулирования и мотивации учебно-познавательной деятельности;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3) методы контроля и самоконтроля.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Под перцептивными методами понимаются методы словесной передачи, зрительного и слухового восприятия. В группе этих методов основными являются практические и наглядные методы, дополнительными — методы словесной передачи.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/>
          </p:cNvSpPr>
          <p:nvPr>
            <p:ph type="body" idx="1"/>
          </p:nvPr>
        </p:nvSpPr>
        <p:spPr>
          <a:xfrm>
            <a:off x="1435100" y="404813"/>
            <a:ext cx="7499350" cy="5843587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/>
              <a:t>	</a:t>
            </a:r>
            <a:r>
              <a:rPr lang="ru-RU" sz="2000" b="1" smtClean="0">
                <a:solidFill>
                  <a:srgbClr val="A50021"/>
                </a:solidFill>
              </a:rPr>
              <a:t>Методы воспитания применяются в разной степени в различных вариациях с методами обучения</a:t>
            </a:r>
            <a:r>
              <a:rPr lang="ru-RU" sz="2000" smtClean="0">
                <a:solidFill>
                  <a:srgbClr val="000066"/>
                </a:solidFill>
              </a:rPr>
              <a:t> :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66"/>
                </a:solidFill>
              </a:rPr>
              <a:t>1) информационные методы;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66"/>
                </a:solidFill>
              </a:rPr>
              <a:t>2) практически-действенные методы;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66"/>
                </a:solidFill>
              </a:rPr>
              <a:t>3) побудительно-оценочные методы.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0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		Под информационными методами подразумеваются беседы, экскурсии, примеры из жизни, СМИ, искусство и т.д. Восприятие информации зависит от уровня ее сложности и особенностей психических возможностей учащихся.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		Практически-действенные методы наиболее понятны детям с нарушениями в развитии и включают в себя игру, ручной труд, рисование, приучение, упражнение, некоторые нетрадиционные методы.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66"/>
                </a:solidFill>
              </a:rPr>
              <a:t>		К побудительно-оценочным методам относятся поощрение, осуждение, порицание и наказание. Наказание и порицание недопустимо высказывать в резкой форме, они не должны унижать личность ребенка, недопустимо физическое наказание или наказание трудом. Наказание действенно только в том случае, если ребенок осознает неправильность своих действий и поступков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ФОРМЫ ОРГАНИЗАЦИИ СПЕЦИАЛЬНОГО ОБУЧЕНИЯ</a:t>
            </a:r>
          </a:p>
        </p:txBody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smtClean="0">
                <a:solidFill>
                  <a:srgbClr val="000066"/>
                </a:solidFill>
              </a:rPr>
              <a:t>индивидуальная</a:t>
            </a:r>
          </a:p>
          <a:p>
            <a:r>
              <a:rPr lang="ru-RU" sz="2800" smtClean="0">
                <a:solidFill>
                  <a:srgbClr val="000066"/>
                </a:solidFill>
              </a:rPr>
              <a:t>дифференцированно-групповая</a:t>
            </a:r>
          </a:p>
          <a:p>
            <a:r>
              <a:rPr lang="ru-RU" sz="2800" smtClean="0">
                <a:solidFill>
                  <a:srgbClr val="000066"/>
                </a:solidFill>
              </a:rPr>
              <a:t> бригадная форма работы, при которой дети группируются для выполнения какого-либо задания </a:t>
            </a:r>
          </a:p>
          <a:p>
            <a:r>
              <a:rPr lang="ru-RU" sz="2800" smtClean="0">
                <a:solidFill>
                  <a:srgbClr val="000066"/>
                </a:solidFill>
              </a:rPr>
              <a:t>групповая</a:t>
            </a:r>
          </a:p>
          <a:p>
            <a:endParaRPr lang="ru-RU" sz="2800" smtClean="0">
              <a:solidFill>
                <a:srgbClr val="000066"/>
              </a:solidFill>
            </a:endParaRPr>
          </a:p>
          <a:p>
            <a:endParaRPr lang="ru-RU" sz="2800" smtClean="0"/>
          </a:p>
          <a:p>
            <a:endParaRPr lang="ru-RU" sz="2800" smtClean="0"/>
          </a:p>
          <a:p>
            <a:endParaRPr lang="ru-RU" sz="2800" smtClean="0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1476375" y="5099050"/>
            <a:ext cx="72723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b="1">
                <a:solidFill>
                  <a:srgbClr val="A50021"/>
                </a:solidFill>
              </a:rPr>
              <a:t>Дополнительные формы обучения: внеклассные мероприятия, самоподготовка, экскурсии, факультативные и кружковые занятия и др.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</a:rPr>
              <a:t>Социализация детей с ОВЗ</a:t>
            </a:r>
            <a:endParaRPr lang="ru-RU" sz="28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31913" y="1397000"/>
          <a:ext cx="7343775" cy="4198938"/>
        </p:xfrm>
        <a:graphic>
          <a:graphicData uri="http://schemas.openxmlformats.org/drawingml/2006/table">
            <a:tbl>
              <a:tblPr/>
              <a:tblGrid>
                <a:gridCol w="2160587"/>
                <a:gridCol w="1541463"/>
                <a:gridCol w="1524000"/>
                <a:gridCol w="2117725"/>
              </a:tblGrid>
              <a:tr h="534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Проблемы процесса социализации детей с ОВЗ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Комментарии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Эффект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дефекта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Совершение кругов,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Упражнение на воображение «Старый, заброшенный магазин»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Пробуждение скрытых возможностей человека, осознание своих потребностей, адекватное позитивное самовосприятие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17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Перенос физического дефекта в ядро личностных переживаний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Сократовский диалог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Психологическое консультирование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Открытие пациентом своего адекватного смысла жизни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Преодоление однонаправленного программирования жизни, активизация личностного роста, конструктивное преодоление, последующих жизненных кризисов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Слабо развитые навыки общения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Тренинг конструктивного общения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Групповая дискуссия, ролевая игра, психодрама, психогимнастика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коммуникативных способностей у молодых инвалидов</a:t>
                      </a:r>
                    </a:p>
                  </a:txBody>
                  <a:tcPr marL="34376" marR="343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042988" y="274638"/>
            <a:ext cx="7891462" cy="114300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  <a:latin typeface="Arial" charset="0"/>
              </a:rPr>
              <a:t>Статистические данные </a:t>
            </a:r>
            <a:br>
              <a:rPr lang="ru-RU" sz="2400" b="1" smtClean="0">
                <a:effectLst/>
                <a:latin typeface="Arial" charset="0"/>
              </a:rPr>
            </a:br>
            <a:r>
              <a:rPr lang="ru-RU" sz="2400" b="1" smtClean="0">
                <a:effectLst/>
                <a:latin typeface="Arial" charset="0"/>
              </a:rPr>
              <a:t>международных организаций </a:t>
            </a:r>
            <a:br>
              <a:rPr lang="ru-RU" sz="2400" b="1" smtClean="0">
                <a:effectLst/>
                <a:latin typeface="Arial" charset="0"/>
              </a:rPr>
            </a:br>
            <a:r>
              <a:rPr lang="ru-RU" sz="2400" b="1" smtClean="0">
                <a:effectLst/>
                <a:latin typeface="Arial" charset="0"/>
              </a:rPr>
              <a:t>(ВОЗ, ЮНЕСКО)</a:t>
            </a:r>
          </a:p>
        </p:txBody>
      </p:sp>
      <p:sp>
        <p:nvSpPr>
          <p:cNvPr id="39939" name="Rectangle 3"/>
          <p:cNvSpPr>
            <a:spLocks noGrp="1"/>
          </p:cNvSpPr>
          <p:nvPr>
            <p:ph type="body" idx="4294967295"/>
          </p:nvPr>
        </p:nvSpPr>
        <p:spPr>
          <a:xfrm>
            <a:off x="1116013" y="1557338"/>
            <a:ext cx="7818437" cy="4691062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000" b="1" smtClean="0">
                <a:solidFill>
                  <a:srgbClr val="A50021"/>
                </a:solidFill>
                <a:latin typeface="Comic Sans MS" pitchFamily="66" charset="0"/>
              </a:rPr>
              <a:t>Статистика свидетельствует о достаточно устойчивом процентном соотношении между различными категориями отклонений в каждой возрастной группе</a:t>
            </a:r>
          </a:p>
          <a:p>
            <a:pPr algn="ctr">
              <a:buFont typeface="Wingdings 2" pitchFamily="18" charset="2"/>
              <a:buNone/>
            </a:pPr>
            <a:endParaRPr lang="ru-RU" sz="2400" b="1" smtClean="0"/>
          </a:p>
          <a:p>
            <a:pPr>
              <a:buFontTx/>
              <a:buChar char="-"/>
            </a:pPr>
            <a:r>
              <a:rPr lang="ru-RU" sz="2800" b="1" smtClean="0">
                <a:solidFill>
                  <a:srgbClr val="000066"/>
                </a:solidFill>
              </a:rPr>
              <a:t>нарушения интеллекта - </a:t>
            </a:r>
            <a:r>
              <a:rPr lang="ru-RU" sz="2800" b="1" smtClean="0">
                <a:solidFill>
                  <a:srgbClr val="A50021"/>
                </a:solidFill>
              </a:rPr>
              <a:t>на 100 школьников</a:t>
            </a:r>
            <a:r>
              <a:rPr lang="ru-RU" sz="2800" b="1" smtClean="0">
                <a:solidFill>
                  <a:srgbClr val="000066"/>
                </a:solidFill>
              </a:rPr>
              <a:t> (от 7 до 15 лет) приходится </a:t>
            </a:r>
            <a:r>
              <a:rPr lang="ru-RU" sz="2800" b="1" smtClean="0">
                <a:solidFill>
                  <a:srgbClr val="A50021"/>
                </a:solidFill>
              </a:rPr>
              <a:t>4-5 человек</a:t>
            </a:r>
          </a:p>
          <a:p>
            <a:pPr>
              <a:buFontTx/>
              <a:buChar char="-"/>
            </a:pPr>
            <a:r>
              <a:rPr lang="ru-RU" sz="2800" b="1" smtClean="0">
                <a:solidFill>
                  <a:srgbClr val="000066"/>
                </a:solidFill>
              </a:rPr>
              <a:t> синдромом Дауна - </a:t>
            </a:r>
            <a:r>
              <a:rPr lang="ru-RU" sz="2800" b="1" smtClean="0">
                <a:solidFill>
                  <a:srgbClr val="A50021"/>
                </a:solidFill>
              </a:rPr>
              <a:t>на 800 человек - 1 ребенок</a:t>
            </a:r>
            <a:r>
              <a:rPr lang="ru-RU" sz="2800" b="1" smtClean="0">
                <a:solidFill>
                  <a:srgbClr val="000066"/>
                </a:solidFill>
              </a:rPr>
              <a:t>. </a:t>
            </a:r>
          </a:p>
          <a:p>
            <a:pPr>
              <a:buFontTx/>
              <a:buChar char="-"/>
            </a:pPr>
            <a:r>
              <a:rPr lang="ru-RU" sz="2800" b="1" smtClean="0">
                <a:solidFill>
                  <a:srgbClr val="000066"/>
                </a:solidFill>
              </a:rPr>
              <a:t>Увеличивается число детей, страдающих нарушениями слуха, зрения, ОпДА, НС.</a:t>
            </a:r>
            <a:r>
              <a:rPr lang="ru-RU" sz="2800" smtClean="0">
                <a:solidFill>
                  <a:srgbClr val="000066"/>
                </a:solidFill>
              </a:rPr>
              <a:t> </a:t>
            </a:r>
            <a:endParaRPr lang="ru-RU" sz="2800" b="1" smtClean="0">
              <a:solidFill>
                <a:srgbClr val="000066"/>
              </a:solidFill>
            </a:endParaRPr>
          </a:p>
          <a:p>
            <a:pPr algn="ctr">
              <a:buFont typeface="Wingdings 2" pitchFamily="18" charset="2"/>
              <a:buNone/>
            </a:pPr>
            <a:endParaRPr lang="ru-RU" sz="2800" b="1" smtClean="0">
              <a:solidFill>
                <a:srgbClr val="000066"/>
              </a:solidFill>
            </a:endParaRPr>
          </a:p>
          <a:p>
            <a:pPr>
              <a:buFont typeface="Wingdings 2" pitchFamily="18" charset="2"/>
              <a:buNone/>
            </a:pPr>
            <a:endParaRPr lang="ru-RU" b="1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76375" y="-1714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</a:rPr>
              <a:t>Социализация детей с ОВЗ</a:t>
            </a:r>
            <a:endParaRPr lang="ru-RU" sz="28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6013" y="620713"/>
          <a:ext cx="7920037" cy="6035675"/>
        </p:xfrm>
        <a:graphic>
          <a:graphicData uri="http://schemas.openxmlformats.org/drawingml/2006/table">
            <a:tbl>
              <a:tblPr/>
              <a:tblGrid>
                <a:gridCol w="1871662"/>
                <a:gridCol w="2012950"/>
                <a:gridCol w="1689100"/>
                <a:gridCol w="2346325"/>
              </a:tblGrid>
              <a:tr h="11445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Плохо развитые навыки конструктивного межличностного взаимодействия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 взаимоподдержки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Социально-психологический тренинг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Информирование, беседа, социально-психологическая диагностикагрупповая дискуссия, ролевая игра, упражнения на повышение точности межличностного восприятия, психогимнастика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и совершенствование навыков межличностного общения, социальной активности.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5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Специфический статус, роль «больного»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 встреч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Иппотерапия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 семинарских занятий – Культура самооздоровительной деятельности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мотивации к самооздоровительной деятельности, развитие культуры самооздороления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Приучение к социальным правилам, развитие коммуникативности и коммуникабельности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Посредственное отношение к труду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 негативного воздействияМетодики социального тенинга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Тренинг уверенности в себе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Трудотерапия 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Обретение уверенности в себе в своих возможностях, способностях, формирование адекватного позитивного отношения к жизни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Тренирует, развивает внимание, организует сознательный контроль действий и их результата, вносит организующее начало в поведение и психическую деятельность человека, открывает возможности для компенсации дефекта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Неадекватное отношение окружающих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Тренинг личностного роста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Психотехнические игры и упражнения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адекватной самооценки активизация внутренних ресурсов.</a:t>
                      </a:r>
                    </a:p>
                  </a:txBody>
                  <a:tcPr marL="18398" marR="1839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>Инструментарий для работы                              с родителями детей с ОВЗ.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87450" y="1379538"/>
          <a:ext cx="7272338" cy="4902200"/>
        </p:xfrm>
        <a:graphic>
          <a:graphicData uri="http://schemas.openxmlformats.org/drawingml/2006/table">
            <a:tbl>
              <a:tblPr/>
              <a:tblGrid>
                <a:gridCol w="1773238"/>
                <a:gridCol w="1827212"/>
                <a:gridCol w="1422400"/>
                <a:gridCol w="2249488"/>
              </a:tblGrid>
              <a:tr h="1244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Психолого – педагогические проблемы родителей детей с ОВЗ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150" marR="57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</a:p>
                  </a:txBody>
                  <a:tcPr marL="57150" marR="57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Комментарии</a:t>
                      </a:r>
                    </a:p>
                  </a:txBody>
                  <a:tcPr marL="57150" marR="57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Эффект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150" marR="57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Рождение ребенка с ОВЗ</a:t>
                      </a:r>
                    </a:p>
                  </a:txBody>
                  <a:tcPr marL="57150" marR="57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Консультирование,интерактивные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занятия</a:t>
                      </a:r>
                    </a:p>
                  </a:txBody>
                  <a:tcPr marL="57150" marR="57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</a:p>
                  </a:txBody>
                  <a:tcPr marL="57150" marR="57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Преодоление однонаправленного программирования жизни;  предотвращение фиксации когнитивной установки безысходности и отсутствия смысла жизни; Активизация личностного роста; конструктивное преодоление, последующих жизненных кризисов.</a:t>
                      </a:r>
                    </a:p>
                  </a:txBody>
                  <a:tcPr marL="57150" marR="57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76375" y="981075"/>
          <a:ext cx="7272338" cy="4479925"/>
        </p:xfrm>
        <a:graphic>
          <a:graphicData uri="http://schemas.openxmlformats.org/drawingml/2006/table">
            <a:tbl>
              <a:tblPr/>
              <a:tblGrid>
                <a:gridCol w="1773238"/>
                <a:gridCol w="1731962"/>
                <a:gridCol w="1517650"/>
                <a:gridCol w="2249488"/>
              </a:tblGrid>
              <a:tr h="406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Частичная или полная утрата психологического здоровья семьи</a:t>
                      </a: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Семейная психотерапия</a:t>
                      </a: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Тренинги, игры коммуникации,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 релаксации, формулы, освобождения</a:t>
                      </a: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Оптимизация и гармонизация общения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и укрепление способности к действиям, приобретение техник, улучшающих самоконтроль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Снятие напряжения и усталости, обретение внутренней стабильности  свободы и уверенности в себе. Освобождение от самого себя, своих напряженных состояний и отрицательных эмоций, формирование умения вставать в позицию внешнего и относительно независимого наблюдателя по отношению к самому себе и данной ситуации</a:t>
                      </a: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87450" y="1341438"/>
          <a:ext cx="7632700" cy="3744912"/>
        </p:xfrm>
        <a:graphic>
          <a:graphicData uri="http://schemas.openxmlformats.org/drawingml/2006/table">
            <a:tbl>
              <a:tblPr/>
              <a:tblGrid>
                <a:gridCol w="1862138"/>
                <a:gridCol w="1817687"/>
                <a:gridCol w="1592263"/>
                <a:gridCol w="2360612"/>
              </a:tblGrid>
              <a:tr h="3744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Негативный тип отношения к ребенку с ОВЗ, пассивная стратегия воспитания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Тренинги принятия родителями своих детей инвалидов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Беседы, дискуссии, психо-гигиена,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разъяснение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Расширение эмоциональных и перцептивных сторон общения, совершенствование способов взаимодействия и адекватного межличностного восприятия своих детей.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Основные направления развития сферы социально-педагогической помощи лицам с ограниченными возможностями в России</a:t>
            </a:r>
            <a:r>
              <a:rPr lang="ru-RU" sz="3900" smtClean="0">
                <a:effectLst/>
              </a:rPr>
              <a:t> </a:t>
            </a:r>
          </a:p>
        </p:txBody>
      </p:sp>
      <p:sp>
        <p:nvSpPr>
          <p:cNvPr id="52227" name="Rectangle 3"/>
          <p:cNvSpPr>
            <a:spLocks noGrp="1"/>
          </p:cNvSpPr>
          <p:nvPr>
            <p:ph type="body" idx="4294967295"/>
          </p:nvPr>
        </p:nvSpPr>
        <p:spPr>
          <a:xfrm>
            <a:off x="1403350" y="1700213"/>
            <a:ext cx="749935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/>
              <a:t>1.  </a:t>
            </a:r>
            <a:r>
              <a:rPr lang="ru-RU" sz="1800" smtClean="0">
                <a:solidFill>
                  <a:srgbClr val="000066"/>
                </a:solidFill>
              </a:rPr>
              <a:t>Развитие государственной общественной системы социально-педагогической помощи.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2.  Совершенствование процесса социального воспитания как в самой специальной школе, так и за рамками школьного возраста, т. е. после окончания школы.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3.  Воздействие новых межведомственных учреждений (ПМПК, реабилитационные учреждения).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4.  Организация служб ранней диагностики и ранней помощи в целях профилактики.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000066"/>
                </a:solidFill>
              </a:rPr>
              <a:t>5.  Переориентация организации управления воспитательным процессом на основе формирования субъект-субъектных отношений всех его участников.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1800" smtClean="0">
              <a:solidFill>
                <a:srgbClr val="000066"/>
              </a:solidFill>
            </a:endParaRPr>
          </a:p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ru-RU" sz="1800" smtClean="0"/>
              <a:t>		</a:t>
            </a:r>
            <a:r>
              <a:rPr lang="ru-RU" sz="1800" smtClean="0">
                <a:solidFill>
                  <a:srgbClr val="A50021"/>
                </a:solidFill>
              </a:rPr>
              <a:t>Главная линия государственной социальной помощи в области социальной педагогики лицам с ограниченными возможностями в России - перенос центра тяжести в системе социальной помощи с денежных выплат на указание прямых социальных условий.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4267200" y="1447800"/>
            <a:ext cx="304800" cy="1338263"/>
          </a:xfrm>
          <a:prstGeom prst="downArrow">
            <a:avLst>
              <a:gd name="adj1" fmla="val 50000"/>
              <a:gd name="adj2" fmla="val 68238"/>
            </a:avLst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orbel" pitchFamily="34" charset="0"/>
            </a:endParaRP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 rot="10800000" flipH="1">
            <a:off x="7543800" y="762000"/>
            <a:ext cx="742950" cy="2024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568 h 21600"/>
              <a:gd name="T20" fmla="*/ 1710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00" y="0"/>
                </a:moveTo>
                <a:lnTo>
                  <a:pt x="10200" y="5794"/>
                </a:lnTo>
                <a:lnTo>
                  <a:pt x="14700" y="5794"/>
                </a:lnTo>
                <a:lnTo>
                  <a:pt x="14700" y="18568"/>
                </a:lnTo>
                <a:lnTo>
                  <a:pt x="0" y="18568"/>
                </a:lnTo>
                <a:lnTo>
                  <a:pt x="0" y="21600"/>
                </a:lnTo>
                <a:lnTo>
                  <a:pt x="17100" y="21600"/>
                </a:lnTo>
                <a:lnTo>
                  <a:pt x="17100" y="5794"/>
                </a:lnTo>
                <a:lnTo>
                  <a:pt x="21600" y="5794"/>
                </a:lnTo>
                <a:lnTo>
                  <a:pt x="15900" y="0"/>
                </a:lnTo>
                <a:close/>
              </a:path>
            </a:pathLst>
          </a:cu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 rot="10800000">
            <a:off x="857250" y="762000"/>
            <a:ext cx="742950" cy="2024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568 h 21600"/>
              <a:gd name="T20" fmla="*/ 1710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00" y="0"/>
                </a:moveTo>
                <a:lnTo>
                  <a:pt x="10200" y="5794"/>
                </a:lnTo>
                <a:lnTo>
                  <a:pt x="14700" y="5794"/>
                </a:lnTo>
                <a:lnTo>
                  <a:pt x="14700" y="18568"/>
                </a:lnTo>
                <a:lnTo>
                  <a:pt x="0" y="18568"/>
                </a:lnTo>
                <a:lnTo>
                  <a:pt x="0" y="21600"/>
                </a:lnTo>
                <a:lnTo>
                  <a:pt x="17100" y="21600"/>
                </a:lnTo>
                <a:lnTo>
                  <a:pt x="17100" y="5794"/>
                </a:lnTo>
                <a:lnTo>
                  <a:pt x="21600" y="5794"/>
                </a:lnTo>
                <a:lnTo>
                  <a:pt x="15900" y="0"/>
                </a:lnTo>
                <a:close/>
              </a:path>
            </a:pathLst>
          </a:cu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162300" y="4724400"/>
            <a:ext cx="3124200" cy="1930400"/>
          </a:xfrm>
          <a:prstGeom prst="rect">
            <a:avLst/>
          </a:prstGeom>
          <a:solidFill>
            <a:srgbClr val="FFFF9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altLang="ru-RU" sz="2000">
                <a:latin typeface="Arial Narrow" pitchFamily="34" charset="0"/>
              </a:rPr>
              <a:t>максимально и эффективно амплифицировать (присваивать) образовательные воздействия социума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457950" y="4724400"/>
            <a:ext cx="2514600" cy="1930400"/>
          </a:xfrm>
          <a:prstGeom prst="rect">
            <a:avLst/>
          </a:prstGeom>
          <a:solidFill>
            <a:srgbClr val="FFFF9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altLang="ru-RU" sz="2000">
                <a:latin typeface="Arial Narrow" pitchFamily="34" charset="0"/>
              </a:rPr>
              <a:t>достигать адекватной своим возможностям социальной и профессиональной адаптации в обществе</a:t>
            </a:r>
            <a:endParaRPr lang="ru-RU" altLang="ru-RU">
              <a:latin typeface="Corbel" pitchFamily="34" charset="0"/>
            </a:endParaRP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4500563" y="3714750"/>
            <a:ext cx="381000" cy="928688"/>
          </a:xfrm>
          <a:prstGeom prst="downArrow">
            <a:avLst>
              <a:gd name="adj1" fmla="val 50000"/>
              <a:gd name="adj2" fmla="val 71940"/>
            </a:avLst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orbel" pitchFamily="34" charset="0"/>
            </a:endParaRPr>
          </a:p>
        </p:txBody>
      </p: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7500938" y="3714750"/>
            <a:ext cx="381000" cy="928688"/>
          </a:xfrm>
          <a:prstGeom prst="downArrow">
            <a:avLst>
              <a:gd name="adj1" fmla="val 50000"/>
              <a:gd name="adj2" fmla="val 74276"/>
            </a:avLst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orbel" pitchFamily="34" charset="0"/>
            </a:endParaRP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71450" y="4724400"/>
            <a:ext cx="2819400" cy="1930400"/>
          </a:xfrm>
          <a:prstGeom prst="rect">
            <a:avLst/>
          </a:prstGeom>
          <a:solidFill>
            <a:srgbClr val="FFFF9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altLang="ru-RU" sz="2000">
                <a:latin typeface="Arial Narrow" pitchFamily="34" charset="0"/>
              </a:rPr>
              <a:t>любой ребенок сможет максимально раскрыть свои потенциальные возможности в личностном и познавательном плане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1285875" y="3714750"/>
            <a:ext cx="381000" cy="928688"/>
          </a:xfrm>
          <a:prstGeom prst="downArrow">
            <a:avLst>
              <a:gd name="adj1" fmla="val 50000"/>
              <a:gd name="adj2" fmla="val 81261"/>
            </a:avLst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orbel" pitchFamily="34" charset="0"/>
            </a:endParaRPr>
          </a:p>
        </p:txBody>
      </p:sp>
      <p:sp>
        <p:nvSpPr>
          <p:cNvPr id="3083" name="AutoShape 12"/>
          <p:cNvSpPr>
            <a:spLocks noChangeArrowheads="1"/>
          </p:cNvSpPr>
          <p:nvPr/>
        </p:nvSpPr>
        <p:spPr bwMode="auto">
          <a:xfrm>
            <a:off x="1554163" y="177800"/>
            <a:ext cx="6076950" cy="1239838"/>
          </a:xfrm>
          <a:prstGeom prst="plaque">
            <a:avLst>
              <a:gd name="adj" fmla="val 16667"/>
            </a:avLst>
          </a:prstGeom>
          <a:gradFill rotWithShape="0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0000"/>
                </a:solidFill>
                <a:latin typeface="Arial Narrow" pitchFamily="34" charset="0"/>
                <a:cs typeface="+mn-cs"/>
              </a:rPr>
              <a:t>Комплексное психолого-медико-педагогическое сопровождение детей 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14313" y="2786063"/>
            <a:ext cx="8610600" cy="1384300"/>
            <a:chOff x="960" y="1776"/>
            <a:chExt cx="3888" cy="1318"/>
          </a:xfrm>
        </p:grpSpPr>
        <p:sp>
          <p:nvSpPr>
            <p:cNvPr id="3085" name="AutoShape 16"/>
            <p:cNvSpPr>
              <a:spLocks noChangeArrowheads="1"/>
            </p:cNvSpPr>
            <p:nvPr/>
          </p:nvSpPr>
          <p:spPr bwMode="auto">
            <a:xfrm>
              <a:off x="960" y="1776"/>
              <a:ext cx="3888" cy="884"/>
            </a:xfrm>
            <a:prstGeom prst="plaque">
              <a:avLst>
                <a:gd name="adj" fmla="val 16667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5617" name="Text Box 17"/>
            <p:cNvSpPr txBox="1">
              <a:spLocks noChangeArrowheads="1"/>
            </p:cNvSpPr>
            <p:nvPr/>
          </p:nvSpPr>
          <p:spPr bwMode="auto">
            <a:xfrm>
              <a:off x="1032" y="1776"/>
              <a:ext cx="3697" cy="1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предполагает такую организацию развития, обучения и воспитания детей всех категорий, </a:t>
              </a:r>
              <a:r>
                <a:rPr lang="ru-RU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  <a:cs typeface="+mn-cs"/>
                </a:rPr>
                <a:t>в рамках которой </a:t>
              </a:r>
            </a:p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endParaRPr lang="ru-RU" b="1" i="1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  <p:sp>
          <p:nvSpPr>
            <p:cNvPr id="3092" name="Text Box 18"/>
            <p:cNvSpPr txBox="1">
              <a:spLocks noChangeArrowheads="1"/>
            </p:cNvSpPr>
            <p:nvPr/>
          </p:nvSpPr>
          <p:spPr bwMode="auto">
            <a:xfrm>
              <a:off x="1032" y="2304"/>
              <a:ext cx="3697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+mn-c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6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  <p:bldP spid="25604" grpId="0" animBg="1"/>
      <p:bldP spid="25605" grpId="0" animBg="1"/>
      <p:bldP spid="25606" grpId="0" animBg="1" autoUpdateAnimBg="0"/>
      <p:bldP spid="25607" grpId="0" animBg="1" autoUpdateAnimBg="0"/>
      <p:bldP spid="25608" grpId="0" animBg="1"/>
      <p:bldP spid="25609" grpId="0" animBg="1"/>
      <p:bldP spid="25610" grpId="0" animBg="1" autoUpdateAnimBg="0"/>
      <p:bldP spid="256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3"/>
          <p:cNvSpPr txBox="1">
            <a:spLocks noChangeArrowheads="1"/>
          </p:cNvSpPr>
          <p:nvPr/>
        </p:nvSpPr>
        <p:spPr bwMode="auto">
          <a:xfrm>
            <a:off x="762000" y="53340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ru-RU" altLang="ru-RU">
              <a:latin typeface="Corbel" pitchFamily="34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042988" y="765175"/>
            <a:ext cx="79216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Поддержание силами всех специалистов - участников (субъектов) образовательного процесса равновесной ситуации между</a:t>
            </a:r>
          </a:p>
        </p:txBody>
      </p:sp>
      <p:sp>
        <p:nvSpPr>
          <p:cNvPr id="30723" name="Прямоугольник 9"/>
          <p:cNvSpPr>
            <a:spLocks noChangeArrowheads="1"/>
          </p:cNvSpPr>
          <p:nvPr/>
        </p:nvSpPr>
        <p:spPr bwMode="auto">
          <a:xfrm>
            <a:off x="900113" y="3068638"/>
            <a:ext cx="34559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 i="1">
                <a:solidFill>
                  <a:srgbClr val="002060"/>
                </a:solidFill>
                <a:latin typeface="Arial Narrow" pitchFamily="34" charset="0"/>
              </a:rPr>
              <a:t>реальными возможностями ребенка по присвоению образовательных воздействий</a:t>
            </a:r>
            <a:endParaRPr lang="ru-RU" sz="2400">
              <a:solidFill>
                <a:srgbClr val="002060"/>
              </a:solidFill>
              <a:latin typeface="Corbel" pitchFamily="34" charset="0"/>
            </a:endParaRPr>
          </a:p>
        </p:txBody>
      </p:sp>
      <p:sp>
        <p:nvSpPr>
          <p:cNvPr id="30724" name="Прямоугольник 10"/>
          <p:cNvSpPr>
            <a:spLocks noChangeArrowheads="1"/>
          </p:cNvSpPr>
          <p:nvPr/>
        </p:nvSpPr>
        <p:spPr bwMode="auto">
          <a:xfrm>
            <a:off x="4932363" y="3068638"/>
            <a:ext cx="3995737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 i="1">
                <a:solidFill>
                  <a:srgbClr val="002060"/>
                </a:solidFill>
                <a:latin typeface="Arial Narrow" pitchFamily="34" charset="0"/>
              </a:rPr>
              <a:t>и объемом, динамическими показателями этих образовательных воздействий со стороны педагогов, родителей, других субъектов образовательного процесса</a:t>
            </a:r>
            <a:endParaRPr lang="ru-RU" sz="2400">
              <a:solidFill>
                <a:srgbClr val="002060"/>
              </a:solidFill>
              <a:latin typeface="Corbel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132138" y="2133600"/>
            <a:ext cx="5400675" cy="863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6227763" y="2205038"/>
            <a:ext cx="2232025" cy="863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Пять параметров эффективности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междисциплинарного взаимодействия:</a:t>
            </a:r>
            <a:endParaRPr lang="ru-RU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002060"/>
                </a:solidFill>
              </a:rPr>
              <a:t>учет особенностей и уровня развития ребенка, его ресурсных возможностей;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002060"/>
                </a:solidFill>
              </a:rPr>
              <a:t>приоритетность задач адаптации и социализации;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002060"/>
                </a:solidFill>
              </a:rPr>
              <a:t>учет межличностных отношений между субъектами инклюзивной среды;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002060"/>
                </a:solidFill>
              </a:rPr>
              <a:t>адекватная последовательность «подключения» к работе с ребенком «нужного специалиста в нужный момент»;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002060"/>
                </a:solidFill>
              </a:rPr>
              <a:t>участие родителей в социализации и образовательной адаптации ребенка, их партнерское взаимодействие со специалистами.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350" y="476250"/>
            <a:ext cx="7497763" cy="4800600"/>
          </a:xfrm>
        </p:spPr>
        <p:txBody>
          <a:bodyPr>
            <a:normAutofit fontScale="70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Приоритетным положением, обеспечивающим успешную социализацию людей с ограниченными возможностями, является выявление и анализ проблем, возникающих в ее процессе, а также определение эффективного инструментария их диагностики, коррекции, реабилитации и профилактики.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Инструментарий реабилитации проблем процесса социализации базируется на экзистенционально-гуманистическом (опытном) направлении в психологии и педагогике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Именно в этом направлении человек воспринимается как </a:t>
            </a:r>
            <a:r>
              <a:rPr lang="ru-RU" b="1" dirty="0" smtClean="0">
                <a:solidFill>
                  <a:srgbClr val="C00000"/>
                </a:solidFill>
              </a:rPr>
              <a:t>существо активное, способное к саморазвитию и самосовершенствованию, повышающее свои возможности, почти с безграничной способностью к позитивному росту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6375" y="620713"/>
            <a:ext cx="7497763" cy="4800600"/>
          </a:xfrm>
        </p:spPr>
        <p:txBody>
          <a:bodyPr>
            <a:normAutofit fontScale="77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/>
              <a:t>Ориентация на:</a:t>
            </a:r>
          </a:p>
          <a:p>
            <a:pPr marL="365760" indent="-283464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личностный рост человека, </a:t>
            </a:r>
          </a:p>
          <a:p>
            <a:pPr marL="365760" indent="-283464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пробуждение его скрытых возможностей,</a:t>
            </a:r>
          </a:p>
          <a:p>
            <a:pPr marL="365760" indent="-283464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 осознание своих потребностей,  </a:t>
            </a:r>
          </a:p>
          <a:p>
            <a:pPr marL="365760" indent="-283464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открытие для себя человеком адекватного смысла жизни, </a:t>
            </a:r>
          </a:p>
          <a:p>
            <a:pPr marL="365760" indent="-283464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нахождение смысла жизни своего существования в ситуациях, представляющихся ему безвыходными.  </a:t>
            </a:r>
          </a:p>
          <a:p>
            <a:pPr marL="365760" indent="-283464"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dirty="0" smtClean="0"/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Формируем навыки межличностного общения, социальной активности,  чувства значимости жизни.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042988" y="274638"/>
            <a:ext cx="7891462" cy="114300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smtClean="0">
                <a:effectLst/>
                <a:latin typeface="Arial" charset="0"/>
              </a:rPr>
              <a:t>Статистические данные РФ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4294967295"/>
          </p:nvPr>
        </p:nvSpPr>
        <p:spPr>
          <a:xfrm>
            <a:off x="755650" y="1412875"/>
            <a:ext cx="8107363" cy="4691063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400" b="1" smtClean="0">
                <a:solidFill>
                  <a:srgbClr val="000066"/>
                </a:solidFill>
                <a:latin typeface="Arial" charset="0"/>
              </a:rPr>
              <a:t>4,5 % всей детской популяции                                   (1,7 млн. детей) - дети с ограниченными возможностями здоровья и нуждающиеся в специальном образовании. В это число входит более 35 тыс. детей дошкольного возраста, и 63,6 % таких детей находятся в дошкольных образовательных учреждениях вместе с обычными детьми.</a:t>
            </a: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 </a:t>
            </a:r>
          </a:p>
          <a:p>
            <a:pPr algn="ctr">
              <a:buFont typeface="Wingdings 2" pitchFamily="18" charset="2"/>
              <a:buNone/>
            </a:pPr>
            <a:endParaRPr lang="ru-RU" sz="2400" smtClean="0">
              <a:solidFill>
                <a:srgbClr val="000066"/>
              </a:solidFill>
              <a:latin typeface="Arial" charset="0"/>
            </a:endParaRPr>
          </a:p>
          <a:p>
            <a:pPr algn="ctr">
              <a:buFont typeface="Wingdings 2" pitchFamily="18" charset="2"/>
              <a:buNone/>
            </a:pPr>
            <a:r>
              <a:rPr lang="ru-RU" sz="2000" b="1" smtClean="0">
                <a:solidFill>
                  <a:srgbClr val="A50021"/>
                </a:solidFill>
              </a:rPr>
              <a:t>Среди детей более 40 % страдают образовательными затруднениями, приблизительно у 20 % наблюдаются нарушения интеллекта, также около 20 % занимают дети с нарушениями речи, оставшиеся 20 % составляют все остальные виды нарушений. </a:t>
            </a:r>
            <a:endParaRPr lang="ru-RU" sz="2000" b="1" smtClean="0">
              <a:solidFill>
                <a:srgbClr val="A50021"/>
              </a:solidFill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sz="2000" b="1" smtClean="0">
              <a:solidFill>
                <a:srgbClr val="A5002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/>
          </p:cNvSpPr>
          <p:nvPr>
            <p:ph type="body" idx="1"/>
          </p:nvPr>
        </p:nvSpPr>
        <p:spPr>
          <a:xfrm>
            <a:off x="3419475" y="1628775"/>
            <a:ext cx="5402263" cy="44037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b="1" smtClean="0">
                <a:solidFill>
                  <a:srgbClr val="A50021"/>
                </a:solidFill>
              </a:rPr>
              <a:t>ПРОФЕССИОНАЛЬНАЯ ДЕЯТЕЛЬНОСТЬ                             И ЛИЧНОСТЬ ПЕДАГОГА            В СИСТЕМЕ СПЕЦИАЛЬНОГО ОБРАЗОВАНИЯ</a:t>
            </a:r>
          </a:p>
        </p:txBody>
      </p:sp>
      <p:pic>
        <p:nvPicPr>
          <p:cNvPr id="57348" name="Рисунок 4" descr="знак вопрос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73238"/>
            <a:ext cx="3492500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скачанные файл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0"/>
            <a:ext cx="52292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/>
          </p:cNvSpPr>
          <p:nvPr>
            <p:ph type="body" idx="1"/>
          </p:nvPr>
        </p:nvSpPr>
        <p:spPr>
          <a:xfrm>
            <a:off x="1435100" y="4076700"/>
            <a:ext cx="7499350" cy="21717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b="1" smtClean="0">
                <a:solidFill>
                  <a:srgbClr val="000066"/>
                </a:solidFill>
              </a:rPr>
              <a:t>Благодарю за внимание!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/>
          </p:cNvSpPr>
          <p:nvPr>
            <p:ph type="body" idx="4294967295"/>
          </p:nvPr>
        </p:nvSpPr>
        <p:spPr>
          <a:xfrm>
            <a:off x="1258888" y="1052513"/>
            <a:ext cx="7499350" cy="480060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66"/>
                </a:solidFill>
              </a:rPr>
              <a:t>Среди детей с ограниченными возможностями здоровья и жизнедеятельности преобладают лица мужского пола (55%), особенно в городах.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4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66"/>
                </a:solidFill>
              </a:rPr>
              <a:t> Ведущей возрастной группой являются дети в возрасте 8—1З лет (это связано с поздним сроком выявления отклонения в развитии, в основном связанным с началом школьного обучения).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400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66"/>
                </a:solidFill>
              </a:rPr>
              <a:t>В детской популяции существует не поддающаяся точному учету обширная группа детей, которые не имеют официального статуса инвалида, но возможности здоровья которых ограничены вследствие хронических заболеваний.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  <a:latin typeface="Arial" charset="0"/>
              </a:rPr>
              <a:t>История отношения общества к детям, имеющим различные отклонения в развитии</a:t>
            </a:r>
            <a:r>
              <a:rPr lang="ru-RU" sz="3900" smtClean="0">
                <a:effectLst/>
              </a:rPr>
              <a:t> 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4294967295"/>
          </p:nvPr>
        </p:nvSpPr>
        <p:spPr>
          <a:xfrm>
            <a:off x="1042988" y="1484313"/>
            <a:ext cx="7962900" cy="52578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400" smtClean="0">
                <a:solidFill>
                  <a:srgbClr val="000066"/>
                </a:solidFill>
                <a:latin typeface="Corbel" pitchFamily="34" charset="0"/>
              </a:rPr>
              <a:t>IV</a:t>
            </a:r>
            <a:r>
              <a:rPr lang="ru-RU" sz="2400" smtClean="0">
                <a:solidFill>
                  <a:srgbClr val="000066"/>
                </a:solidFill>
              </a:rPr>
              <a:t> в. до н.э. (период античности) - массовое детоубийство</a:t>
            </a:r>
            <a:r>
              <a:rPr lang="ru-RU" smtClean="0"/>
              <a:t> </a:t>
            </a:r>
            <a:r>
              <a:rPr lang="ru-RU" sz="1800" i="1" smtClean="0">
                <a:solidFill>
                  <a:srgbClr val="A50021"/>
                </a:solidFill>
              </a:rPr>
              <a:t>(этот обычай кое-где в Европе сохранялся еще и в Средние века).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 2" pitchFamily="18" charset="2"/>
              <a:buNone/>
            </a:pPr>
            <a:endParaRPr lang="ru-RU" sz="1800" i="1" smtClean="0">
              <a:solidFill>
                <a:srgbClr val="A50021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smtClean="0">
                <a:solidFill>
                  <a:srgbClr val="000066"/>
                </a:solidFill>
              </a:rPr>
              <a:t>В </a:t>
            </a:r>
            <a:r>
              <a:rPr lang="en-US" sz="2400" smtClean="0">
                <a:solidFill>
                  <a:srgbClr val="000066"/>
                </a:solidFill>
                <a:latin typeface="Corbel" pitchFamily="34" charset="0"/>
              </a:rPr>
              <a:t>XVI</a:t>
            </a:r>
            <a:r>
              <a:rPr lang="ru-RU" sz="2400" smtClean="0">
                <a:solidFill>
                  <a:srgbClr val="000066"/>
                </a:solidFill>
              </a:rPr>
              <a:t>-</a:t>
            </a:r>
            <a:r>
              <a:rPr lang="en-US" sz="2400" smtClean="0">
                <a:solidFill>
                  <a:srgbClr val="000066"/>
                </a:solidFill>
                <a:latin typeface="Corbel" pitchFamily="34" charset="0"/>
              </a:rPr>
              <a:t>XVII</a:t>
            </a:r>
            <a:r>
              <a:rPr lang="ru-RU" sz="2400" smtClean="0">
                <a:solidFill>
                  <a:srgbClr val="000066"/>
                </a:solidFill>
              </a:rPr>
              <a:t> вв. к дефективным детям относятся более гуманно, начинают искать пути помощи и возвращения их в общество (</a:t>
            </a:r>
            <a:r>
              <a:rPr lang="ru-RU" sz="1800" smtClean="0">
                <a:solidFill>
                  <a:srgbClr val="A50021"/>
                </a:solidFill>
              </a:rPr>
              <a:t>в российской культуре особое, почетное место занимает образ юродивого ).</a:t>
            </a:r>
            <a:r>
              <a:rPr lang="ru-RU" sz="2400" smtClean="0">
                <a:solidFill>
                  <a:srgbClr val="000066"/>
                </a:solidFill>
              </a:rPr>
              <a:t>                                                                                </a:t>
            </a:r>
            <a:r>
              <a:rPr lang="ru-RU" sz="2000" b="1" smtClean="0">
                <a:solidFill>
                  <a:srgbClr val="000066"/>
                </a:solidFill>
              </a:rPr>
              <a:t>Они способны видеть то, чего не видят умные, говорить правду там, где лукавят социально приспособленные (Никольская О.С.)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 2" pitchFamily="18" charset="2"/>
              <a:buNone/>
            </a:pPr>
            <a:endParaRPr lang="ru-RU" sz="2000" b="1" smtClean="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400" smtClean="0">
                <a:solidFill>
                  <a:srgbClr val="000066"/>
                </a:solidFill>
                <a:latin typeface="Corbel" pitchFamily="34" charset="0"/>
              </a:rPr>
              <a:t>XVII </a:t>
            </a:r>
            <a:r>
              <a:rPr lang="ru-RU" sz="2400" smtClean="0">
                <a:solidFill>
                  <a:srgbClr val="000066"/>
                </a:solidFill>
              </a:rPr>
              <a:t>в.  (Ж.Итар, Сеген) –при разумном сочетании лечения с обучением возможно развитие аномальных детей.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 2" pitchFamily="18" charset="2"/>
              <a:buNone/>
            </a:pPr>
            <a:endParaRPr lang="ru-RU" sz="2400" smtClean="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rgbClr val="000066"/>
                </a:solidFill>
              </a:rPr>
              <a:t>Специальная педагогика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/>
          </p:cNvSpPr>
          <p:nvPr>
            <p:ph type="body" idx="4294967295"/>
          </p:nvPr>
        </p:nvSpPr>
        <p:spPr>
          <a:xfrm>
            <a:off x="1403350" y="836613"/>
            <a:ext cx="749935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i="1" smtClean="0">
                <a:solidFill>
                  <a:srgbClr val="A50021"/>
                </a:solidFill>
              </a:rPr>
              <a:t>Специальная психология</a:t>
            </a:r>
            <a:r>
              <a:rPr lang="ru-RU" sz="2400" smtClean="0">
                <a:solidFill>
                  <a:srgbClr val="000066"/>
                </a:solidFill>
              </a:rPr>
              <a:t> изучает психофизиологические особенности аномальных детей, закономерности их воспитания, обучения, подготовки к социальной адаптации и реабилитации различных категорий детей с проблемами в развитии.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400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i="1" smtClean="0">
                <a:solidFill>
                  <a:srgbClr val="A50021"/>
                </a:solidFill>
              </a:rPr>
              <a:t>Специальная педагогика</a:t>
            </a:r>
            <a:r>
              <a:rPr lang="ru-RU" sz="2400" smtClean="0">
                <a:solidFill>
                  <a:srgbClr val="000066"/>
                </a:solidFill>
              </a:rPr>
              <a:t> - </a:t>
            </a:r>
            <a:r>
              <a:rPr lang="ru-RU" sz="2400" b="1" smtClean="0">
                <a:solidFill>
                  <a:srgbClr val="000066"/>
                </a:solidFill>
              </a:rPr>
              <a:t>это теория и практика специального образования лиц с отклонениями в физическом и психическом развитии</a:t>
            </a:r>
            <a:r>
              <a:rPr lang="ru-RU" sz="2400" smtClean="0">
                <a:solidFill>
                  <a:srgbClr val="000066"/>
                </a:solidFill>
              </a:rPr>
              <a:t>, для которых образование в обычных педагогических условиях, определяемых существующей культурой, при помощи общепедагогических методов и средств, затруднительно или невозможно.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b="1" smtClean="0">
                <a:solidFill>
                  <a:srgbClr val="000066"/>
                </a:solidFill>
              </a:rPr>
              <a:t>	</a:t>
            </a:r>
            <a:r>
              <a:rPr lang="ru-RU" b="1" smtClean="0">
                <a:solidFill>
                  <a:srgbClr val="A50021"/>
                </a:solidFill>
              </a:rPr>
              <a:t>Объект специальной педагогики</a:t>
            </a:r>
            <a:r>
              <a:rPr lang="ru-RU" b="1" smtClean="0">
                <a:solidFill>
                  <a:srgbClr val="000066"/>
                </a:solidFill>
              </a:rPr>
              <a:t>  — специальное образование лиц с особыми образовательными потребностями (ООП) как социокультурный, педагогический феномен.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/>
          </p:cNvSpPr>
          <p:nvPr>
            <p:ph type="body" idx="4294967295"/>
          </p:nvPr>
        </p:nvSpPr>
        <p:spPr>
          <a:xfrm>
            <a:off x="1435100" y="404813"/>
            <a:ext cx="7499350" cy="5843587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800" smtClean="0"/>
              <a:t>	</a:t>
            </a:r>
            <a:r>
              <a:rPr lang="ru-RU" sz="2800" b="1" smtClean="0">
                <a:solidFill>
                  <a:srgbClr val="A50021"/>
                </a:solidFill>
              </a:rPr>
              <a:t>Предмет специальной педагогики</a:t>
            </a:r>
            <a:r>
              <a:rPr lang="ru-RU" sz="2800" smtClean="0">
                <a:solidFill>
                  <a:srgbClr val="000066"/>
                </a:solidFill>
              </a:rPr>
              <a:t> — теория и практика специального образования: изучение особенностей развития и образования человека с ОВЖД,  особенностей его становления и социализации как личности, а также использование этого знания для нахождения наилучших путей, средств, условий, которые обеспечат коррекцию физических или психических недостатков, компенсацию деятельности нарушенных органов и систем организма и образование такого человека в целях его социальной адаптации и интеграции в общество и обеспечения ему возможности максимально независимой жизни.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618</TotalTime>
  <Words>2597</Words>
  <Application>Microsoft Office PowerPoint</Application>
  <PresentationFormat>Экран (4:3)</PresentationFormat>
  <Paragraphs>236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42</vt:i4>
      </vt:variant>
    </vt:vector>
  </HeadingPairs>
  <TitlesOfParts>
    <vt:vector size="59" baseType="lpstr">
      <vt:lpstr>Arial</vt:lpstr>
      <vt:lpstr>Corbel</vt:lpstr>
      <vt:lpstr>Wingdings 2</vt:lpstr>
      <vt:lpstr>Verdana</vt:lpstr>
      <vt:lpstr>Calibri</vt:lpstr>
      <vt:lpstr>Gill Sans MT</vt:lpstr>
      <vt:lpstr>Monotype Corsiva</vt:lpstr>
      <vt:lpstr>Comic Sans MS</vt:lpstr>
      <vt:lpstr>Times New Roman</vt:lpstr>
      <vt:lpstr>Arial Narrow</vt:lpstr>
      <vt:lpstr>Wingdings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Специальная педагогика. (объект, предмет, цели, категории)</vt:lpstr>
      <vt:lpstr>Слайд 2</vt:lpstr>
      <vt:lpstr>Статистические данные  международных организаций  (ВОЗ, ЮНЕСКО)</vt:lpstr>
      <vt:lpstr>Статистические данные РФ</vt:lpstr>
      <vt:lpstr>Слайд 5</vt:lpstr>
      <vt:lpstr>История отношения общества к детям, имеющим различные отклонения в развитии </vt:lpstr>
      <vt:lpstr>Слайд 7</vt:lpstr>
      <vt:lpstr>Слайд 8</vt:lpstr>
      <vt:lpstr>Слайд 9</vt:lpstr>
      <vt:lpstr>Слайд 10</vt:lpstr>
      <vt:lpstr>Задачи специальной педагогики </vt:lpstr>
      <vt:lpstr>Задачи специальной педагогики </vt:lpstr>
      <vt:lpstr>Задачи специальной педагогики </vt:lpstr>
      <vt:lpstr>Упорядочение понятийно-терминологического аппарата специальной педагогики </vt:lpstr>
      <vt:lpstr>Основные категории специальной педагогики </vt:lpstr>
      <vt:lpstr>Основные категории специальной педагогики </vt:lpstr>
      <vt:lpstr>Основные категории специальной педагогики </vt:lpstr>
      <vt:lpstr>Ведущие категории специальной педагогики </vt:lpstr>
      <vt:lpstr>Особенности психического развития аномальных детей</vt:lpstr>
      <vt:lpstr>Общие закономерности отклоняющегося развития:</vt:lpstr>
      <vt:lpstr>Слайд 21</vt:lpstr>
      <vt:lpstr>Слайд 22</vt:lpstr>
      <vt:lpstr>Федеральный закон «Об образовании в Российской Федерации» № 273-ФЗ от 29 декабря 2012 года </vt:lpstr>
      <vt:lpstr>Слайд 24</vt:lpstr>
      <vt:lpstr>Социально-педагогическая деятельность при поддержке лиц с ограниченными возможностями </vt:lpstr>
      <vt:lpstr>ТЕХНОЛОГИИ И МЕТОДЫ СПЕЦИАЛЬНОГО ОБРАЗОВАНИЯ</vt:lpstr>
      <vt:lpstr>Слайд 27</vt:lpstr>
      <vt:lpstr>ФОРМЫ ОРГАНИЗАЦИИ СПЕЦИАЛЬНОГО ОБУЧЕНИЯ</vt:lpstr>
      <vt:lpstr>Социализация детей с ОВЗ</vt:lpstr>
      <vt:lpstr>Социализация детей с ОВЗ</vt:lpstr>
      <vt:lpstr>Инструментарий для работы                              с родителями детей с ОВЗ. </vt:lpstr>
      <vt:lpstr>Слайд 32</vt:lpstr>
      <vt:lpstr>Слайд 33</vt:lpstr>
      <vt:lpstr>Основные направления развития сферы социально-педагогической помощи лицам с ограниченными возможностями в России </vt:lpstr>
      <vt:lpstr>Слайд 35</vt:lpstr>
      <vt:lpstr>Слайд 36</vt:lpstr>
      <vt:lpstr>Пять параметров эффективности междисциплинарного взаимодействия: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Вера</dc:creator>
  <cp:lastModifiedBy>irort</cp:lastModifiedBy>
  <cp:revision>99</cp:revision>
  <dcterms:created xsi:type="dcterms:W3CDTF">2015-04-04T14:21:28Z</dcterms:created>
  <dcterms:modified xsi:type="dcterms:W3CDTF">2015-06-16T10:33:57Z</dcterms:modified>
</cp:coreProperties>
</file>